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300" r:id="rId4"/>
    <p:sldId id="299" r:id="rId5"/>
    <p:sldId id="298" r:id="rId6"/>
    <p:sldId id="295" r:id="rId7"/>
    <p:sldId id="273" r:id="rId8"/>
    <p:sldId id="257" r:id="rId9"/>
    <p:sldId id="274" r:id="rId10"/>
    <p:sldId id="260" r:id="rId11"/>
    <p:sldId id="291" r:id="rId12"/>
    <p:sldId id="270" r:id="rId13"/>
    <p:sldId id="275" r:id="rId14"/>
    <p:sldId id="277" r:id="rId15"/>
    <p:sldId id="30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DB4"/>
    <a:srgbClr val="FA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D4F2-3252-4D0F-844A-B75273E15757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6F0B-6392-482C-8CF1-72824D7F82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36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5F49-5743-4BFB-9962-90A6EEC57C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511A-9041-4856-97A9-FEE3FC52FF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1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03" y="6119083"/>
            <a:ext cx="1224940" cy="5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6309320"/>
            <a:ext cx="85899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 userDrawn="1"/>
        </p:nvSpPr>
        <p:spPr>
          <a:xfrm>
            <a:off x="7804692" y="5517232"/>
            <a:ext cx="1231803" cy="1246201"/>
          </a:xfrm>
          <a:prstGeom prst="ellipse">
            <a:avLst/>
          </a:prstGeom>
          <a:solidFill>
            <a:srgbClr val="F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96" y="5841882"/>
            <a:ext cx="1225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 userDrawn="1"/>
        </p:nvSpPr>
        <p:spPr>
          <a:xfrm>
            <a:off x="107504" y="548680"/>
            <a:ext cx="432048" cy="6214753"/>
          </a:xfrm>
          <a:prstGeom prst="rect">
            <a:avLst/>
          </a:prstGeom>
          <a:solidFill>
            <a:srgbClr val="6C8D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latin typeface="Franklin Gothic Medium" panose="020B0603020102020204" pitchFamily="34" charset="0"/>
              </a:rPr>
              <a:t>OFERTA</a:t>
            </a:r>
            <a:r>
              <a:rPr lang="es-ES" baseline="0" dirty="0" smtClean="0">
                <a:latin typeface="Franklin Gothic Medium" panose="020B0603020102020204" pitchFamily="34" charset="0"/>
              </a:rPr>
              <a:t> EXTRAESCOLARES  </a:t>
            </a:r>
            <a:r>
              <a:rPr lang="es-ES" dirty="0" smtClean="0">
                <a:latin typeface="Franklin Gothic Medium" panose="020B0603020102020204" pitchFamily="34" charset="0"/>
              </a:rPr>
              <a:t>CURSO</a:t>
            </a:r>
            <a:r>
              <a:rPr lang="es-ES" baseline="0" dirty="0" smtClean="0">
                <a:latin typeface="Franklin Gothic Medium" panose="020B0603020102020204" pitchFamily="34" charset="0"/>
              </a:rPr>
              <a:t> 2023-2024</a:t>
            </a:r>
            <a:endParaRPr lang="es-ES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EAA6A9A-BB97-4B8A-B59C-A91B1047155A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6548FF-C026-4A5A-B50C-673D311BDB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zon@apaloreto.es" TargetMode="External"/><Relationship Id="rId2" Type="http://schemas.openxmlformats.org/officeDocument/2006/relationships/hyperlink" Target="https://apaloreto.es/hazte-soci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colegioloreto@kidsco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88640"/>
            <a:ext cx="8064896" cy="204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PROGRAMA DE ACTIVIDADES </a:t>
            </a:r>
            <a:r>
              <a:rPr lang="es-ES" sz="24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 EXTRAESCOLARES  KIDSCO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COLEGIO MENOR NUESTRA SEÑORA DE LORETO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CURSO 2023-2024</a:t>
            </a:r>
            <a:endParaRPr lang="es-ES" sz="2400" b="1" dirty="0"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4032448" cy="3960440"/>
          </a:xfrm>
          <a:prstGeom prst="rect">
            <a:avLst/>
          </a:prstGeom>
          <a:noFill/>
        </p:spPr>
      </p:pic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183585" cy="10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paloreto.es/attachments/Logo/apa_CMNSloreto_logo_1.png?template=gene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10" y="4365104"/>
            <a:ext cx="2264299" cy="22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74531" y="1052736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Multideporte (lunes y miércoles de 15:30 a 16:30):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deporte es una actividad de gran importancia en el desarrollo de niños y niñas y se considera uno de los primeros eslabones para alcanzar una continua práctica a lo largo de su vida. Contribuye a su formación integral y a su desarrollo, reportando beneficios para la salud. Al practicar distintos deportes van a desarrollar valores como el trabajo en equipo, la tolerancia a la frustración, la tenacidad, la paciencia… A la vez que realizan actividades divertidas con sus compañeros.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infantil. 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862862" y="2852936"/>
            <a:ext cx="74888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Psicomotricidad (lunes y miércoles de 15:30 a 16:30):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Contribuye a su formación integral y al desarrollo su esquema espacial y temporal. Esta actividad ayuda a afirmar su lateralidad, control postural, equilibrio, coordinación, ubicación en tiempo y espacio. Crea hábitos que facilitan el aprendizaje, mejora la memoria, la atención y concentración, así como la creatividad del niño, a la vez que se integra a nivel social con sus compañeros, propiciando el juego grupal.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infantil.</a:t>
            </a:r>
          </a:p>
        </p:txBody>
      </p:sp>
      <p:sp>
        <p:nvSpPr>
          <p:cNvPr id="4" name="1 Rectángulo"/>
          <p:cNvSpPr/>
          <p:nvPr/>
        </p:nvSpPr>
        <p:spPr>
          <a:xfrm>
            <a:off x="838527" y="4469794"/>
            <a:ext cx="75608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 Judo (martes y jueves de 15:30 a 16:30 y  opcional competición los sábados que diga el profesor):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práctica de este arte marcial aporta múltiples beneficios en los niños y niñas, favoreciendo el desarrollo del aparato motriz, de la fuerza, la coordinación, la velocidad, la flexibilidad y el equilibrio. Mientras practican este deporte, los alumnos aprenden a conocerse a sí mismos y a dominar su cuerpo, trabajando el autocontrol.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infantil, primaria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secundaria</a:t>
            </a:r>
            <a:r>
              <a:rPr lang="es-ES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AutoShape 2" descr="Foto gratuita los dos luchadores judokas pos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49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894782"/>
            <a:ext cx="741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-Patinaje (martes y jueves de 15:30 a 16:30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horas):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una actividad recreativa y un deporte que ayuda a desarrollar el equilibrio y la armonía corporal, a través de movimientos y ejercicios. Una buena técnica puede ayudar a los niños a que se familiaricen con el desplazamiento sobre los patines y desarrollen variados movimientos sobre ruedas</a:t>
            </a:r>
            <a:r>
              <a:rPr lang="es-ES" sz="1400" dirty="0"/>
              <a:t>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infantil, primaria y secundaria. </a:t>
            </a:r>
          </a:p>
        </p:txBody>
      </p:sp>
      <p:sp>
        <p:nvSpPr>
          <p:cNvPr id="3" name="1 Rectángulo"/>
          <p:cNvSpPr/>
          <p:nvPr/>
        </p:nvSpPr>
        <p:spPr>
          <a:xfrm>
            <a:off x="1007604" y="234888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 Tenis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(lunes y miércoles de 15:30 a 16:30):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 deporte tiene múltiples beneficios físicos: mejoran la capacidad aeróbica y anaeróbica, la coordinación, la flexibilidad y la agilidad, a la vez que reporta beneficios en la mente. Es un deporte divertido que al practicarse de manera individual, ayuda a tener alta  tolerancia a la frustración</a:t>
            </a:r>
            <a:r>
              <a:rPr lang="es-ES" sz="1400" dirty="0"/>
              <a:t>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primaria y secundaria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s-ES" sz="14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007604" y="374554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 Gimnasia Rítmica (lunes y miércoles de 15:30 a 16:30.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Competiciones los sábados de abril, mayo y junio): Es un modo deportivo en donde los niños y niñas pueden aprender a dominar diversos estilos de la danza, gimnasia y el ballet a través de las mazas, la cinta, la cuerda, el aro o la pelota. Ésta disciplina les ayudará a desarrollar su cuerpo, incrementar su elasticidad o resistencia y mejorar la coordinación</a:t>
            </a:r>
            <a:r>
              <a:rPr lang="es-ES" sz="1400" dirty="0"/>
              <a:t>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infantil, primaria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secundaria.</a:t>
            </a:r>
          </a:p>
        </p:txBody>
      </p:sp>
    </p:spTree>
    <p:extLst>
      <p:ext uri="{BB962C8B-B14F-4D97-AF65-F5344CB8AC3E}">
        <p14:creationId xmlns:p14="http://schemas.microsoft.com/office/powerpoint/2010/main" val="30114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8072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-Fútbol sala (martes y jueves de 15:30 a 16:30.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Competición en liga externa los sábados): durante la adolescencia y la juventud aporta múltiples beneficios aportando herramientas para el crecimiento integral de los participantes, siendo un potente agente de  socialización, trabajando el desarrollo de la empatía, el trabajo en equipo y la tolerancia a la frustración. En esta etapa profundizarán en conceptos de tecnificación</a:t>
            </a:r>
            <a:r>
              <a:rPr lang="es-ES" sz="1400" dirty="0"/>
              <a:t>.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Actividad para primaria, ESO y Bachillerato.</a:t>
            </a:r>
          </a:p>
        </p:txBody>
      </p:sp>
      <p:sp>
        <p:nvSpPr>
          <p:cNvPr id="4" name="4 Rectángulo"/>
          <p:cNvSpPr/>
          <p:nvPr/>
        </p:nvSpPr>
        <p:spPr>
          <a:xfrm>
            <a:off x="971600" y="2708920"/>
            <a:ext cx="76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-Baloncesto (lunes y miércoles de 15:30 a 16:30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Competiciones los sábados en liga externa): Este famoso deporte ayuda a los participantes a trabajar  en equipo y disfrutar de una actividad física muy divertida</a:t>
            </a:r>
            <a:r>
              <a:rPr lang="es-ES" sz="1400" dirty="0"/>
              <a:t>.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primaria, secundaria y bachillerato.</a:t>
            </a:r>
          </a:p>
        </p:txBody>
      </p:sp>
      <p:sp>
        <p:nvSpPr>
          <p:cNvPr id="5" name="AutoShape 2" descr="Foto gratuita grupo de niños felices jugando al aire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33056"/>
            <a:ext cx="2765301" cy="18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75240" cy="1368152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Actividades </a:t>
            </a: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 artísticas</a:t>
            </a:r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:</a:t>
            </a:r>
            <a:b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</a:br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/>
            </a:r>
            <a:b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Baile moderno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Ballet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Teatro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Magia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Pintura creativa</a:t>
            </a:r>
          </a:p>
          <a:p>
            <a:pPr marL="109728" indent="0">
              <a:buNone/>
            </a:pP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9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759057"/>
            <a:ext cx="80648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Baile moderno (martes y jueves de 15:30 a 16:30):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baile les aporta diversión, les ayuda a mejorar la psicomotricidad a la vez que mejoran su forma física desarrollando competencias muy útiles para su futuro personal como la capacidad de trabajo en equipo, la capacidad de aceptar críticas y la gestión del estrés.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infantil, 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primaria, secundaria y bachillerato.</a:t>
            </a:r>
          </a:p>
          <a:p>
            <a:endParaRPr lang="es-ES" dirty="0"/>
          </a:p>
        </p:txBody>
      </p:sp>
      <p:sp>
        <p:nvSpPr>
          <p:cNvPr id="6" name="2 CuadroTexto"/>
          <p:cNvSpPr txBox="1"/>
          <p:nvPr/>
        </p:nvSpPr>
        <p:spPr>
          <a:xfrm>
            <a:off x="611560" y="20608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5B80AC">
                    <a:lumMod val="5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-Ballet (lunes y miércoles de 15:30 a 16:30): 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7E9BBE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ayuda a trabajar cuerpo y mente. Requiere de paciencia y compromiso. Trabaja la cultura del esfuerzo, la superación y la motivación. Practicándolo vamos a trabajar valores como la responsabilidad, la integridad, el trabajo en equipo, la colaboración, el respeto y la excelencia. 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F3A447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Actividad para infantil y primaria.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611560" y="321297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Teatro (martes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y jueves de 15:30 a 16:30): 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la actividad extraescolar por excelencia de la expresión y 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comunicación. Favorece 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afrontamiento de la timidez, o inseguridad de los niños, les ayuda a tomar confianza en ellos mismos, favorece la fluidez y expresión verbal y corporal y se ayuda al concepto de trabajo en equipo</a:t>
            </a:r>
            <a:r>
              <a:rPr lang="es-ES" sz="14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s-ES" sz="1400" b="1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infantil,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primaria, secundaria y bachillerato.</a:t>
            </a: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11560" y="4512733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-Magia (lunes y miércoles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de 15:30 a 16:30 horas):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una actividad </a:t>
            </a:r>
            <a:r>
              <a:rPr lang="es-ES" sz="1400" b="1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muy creativa </a:t>
            </a:r>
            <a:r>
              <a:rPr lang="es-ES" sz="1400" b="1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ES" sz="1400" b="1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divertida en donde ayudaremos con la interacción social y que favorecerá la concentración, debido a que esta disciplina artística requiere mucho trabajo. ¿Quién no ha querido presentar sus propios trucos de magia a los familiares o amigos? Es una gran oportunidad de hacerlo.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infantil, primaria y secundaria. </a:t>
            </a:r>
          </a:p>
        </p:txBody>
      </p:sp>
    </p:spTree>
    <p:extLst>
      <p:ext uri="{BB962C8B-B14F-4D97-AF65-F5344CB8AC3E}">
        <p14:creationId xmlns:p14="http://schemas.microsoft.com/office/powerpoint/2010/main" val="17112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0234" y="1124744"/>
            <a:ext cx="792088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¡Os esperamos!</a:t>
            </a:r>
            <a:endParaRPr lang="es-ES" sz="4400" b="1" dirty="0"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3168352" cy="3132348"/>
          </a:xfrm>
          <a:prstGeom prst="rect">
            <a:avLst/>
          </a:prstGeom>
          <a:noFill/>
        </p:spPr>
      </p:pic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183585" cy="10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paloreto.es/attachments/Logo/apa_CMNSloreto_logo_1.png?template=gene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264299" cy="22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88640"/>
            <a:ext cx="8064896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PROGRAMA DE ACTIVIDADES EXTRAESCOLARES CURSO </a:t>
            </a:r>
            <a:r>
              <a:rPr lang="es-ES" sz="24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2023/24</a:t>
            </a:r>
            <a:endParaRPr lang="es-ES" sz="2400" b="1" dirty="0"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1" y="1097993"/>
            <a:ext cx="8062733" cy="420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dirty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Este proyecto de actividades extraescolares formulado por Kidsco, en estrecha colaboración con el APA y el Colegio Menor Nuestra Señora de Loreto, está diseñado por y para toda la Comunidad Escolar, con un pleno compromiso con el Centro y sus valores, adquiriendo el principal objetivo de apostar por un complemento educativo y deportivo de calidad, que  facilite a las familias la posibilidad de completar la formación integral de sus hijos dentro del centro.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dirty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 Las actividades que ofertamos a continuación, se realizarán dependiendo de la cantidad de niños que haya inscritos para ellas</a:t>
            </a:r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Es requisito imprescindible ser socio del APA para poder inscribirse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dirty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Hazte socio </a:t>
            </a:r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en: </a:t>
            </a:r>
            <a:r>
              <a:rPr lang="es-ES" sz="1600" dirty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  <a:hlinkClick r:id="rId2"/>
              </a:rPr>
              <a:t>https://apaloreto.es/hazte-socio</a:t>
            </a:r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  <a:hlinkClick r:id="rId2"/>
              </a:rPr>
              <a:t>/</a:t>
            </a:r>
            <a:endParaRPr lang="es-ES" sz="1600" dirty="0" smtClean="0">
              <a:solidFill>
                <a:schemeClr val="accent6">
                  <a:lumMod val="25000"/>
                </a:schemeClr>
              </a:solidFill>
              <a:latin typeface="Aharoni" panose="02010803020104030203" pitchFamily="2" charset="-79"/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hlinkClick r:id="rId3"/>
              </a:rPr>
              <a:t>buzon@apaloreto.es</a:t>
            </a:r>
            <a:endParaRPr lang="es-ES" sz="1600" dirty="0">
              <a:solidFill>
                <a:schemeClr val="accent6">
                  <a:lumMod val="25000"/>
                </a:schemeClr>
              </a:solidFill>
              <a:latin typeface="Aharoni" panose="02010803020104030203" pitchFamily="2" charset="-79"/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 </a:t>
            </a:r>
            <a:endParaRPr lang="es-ES" sz="1600" dirty="0">
              <a:solidFill>
                <a:schemeClr val="accent6">
                  <a:lumMod val="25000"/>
                </a:schemeClr>
              </a:solidFill>
              <a:latin typeface="Aharoni" panose="02010803020104030203" pitchFamily="2" charset="-79"/>
              <a:ea typeface="Calibri"/>
              <a:cs typeface="Aharoni" panose="02010803020104030203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0" y="4581128"/>
            <a:ext cx="7488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solidFill>
                <a:schemeClr val="accent6">
                  <a:lumMod val="25000"/>
                </a:schemeClr>
              </a:solidFill>
              <a:ea typeface="Calibri"/>
              <a:cs typeface="Aharoni" panose="02010803020104030203" pitchFamily="2" charset="-79"/>
            </a:endParaRPr>
          </a:p>
          <a:p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ea typeface="Calibri"/>
                <a:cs typeface="Aharoni" panose="02010803020104030203" pitchFamily="2" charset="-79"/>
              </a:rPr>
              <a:t>Para ampliar información actividades: </a:t>
            </a:r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ea typeface="Calibri"/>
                <a:cs typeface="Aharoni" panose="02010803020104030203" pitchFamily="2" charset="-79"/>
                <a:hlinkClick r:id="rId4"/>
              </a:rPr>
              <a:t>colegioloreto@kidsco.es</a:t>
            </a:r>
            <a:endParaRPr lang="es-ES" sz="1600" dirty="0" smtClean="0">
              <a:solidFill>
                <a:schemeClr val="accent6">
                  <a:lumMod val="25000"/>
                </a:schemeClr>
              </a:solidFill>
              <a:ea typeface="Calibri"/>
              <a:cs typeface="Aharoni" panose="02010803020104030203" pitchFamily="2" charset="-79"/>
            </a:endParaRPr>
          </a:p>
          <a:p>
            <a:r>
              <a:rPr lang="es-ES" sz="1600" dirty="0" smtClean="0">
                <a:solidFill>
                  <a:schemeClr val="accent6">
                    <a:lumMod val="25000"/>
                  </a:schemeClr>
                </a:solidFill>
                <a:ea typeface="Calibri"/>
                <a:cs typeface="Aharoni" panose="02010803020104030203" pitchFamily="2" charset="-79"/>
              </a:rPr>
              <a:t>Teléfono: </a:t>
            </a:r>
            <a:r>
              <a:rPr lang="es-ES" b="1" dirty="0">
                <a:solidFill>
                  <a:schemeClr val="tx1">
                    <a:lumMod val="25000"/>
                  </a:schemeClr>
                </a:solidFill>
              </a:rPr>
              <a:t>607 541 224  </a:t>
            </a:r>
            <a:r>
              <a:rPr lang="es-ES" b="1" dirty="0" smtClean="0">
                <a:solidFill>
                  <a:schemeClr val="tx1">
                    <a:lumMod val="25000"/>
                  </a:schemeClr>
                </a:solidFill>
              </a:rPr>
              <a:t> Roberto </a:t>
            </a:r>
          </a:p>
          <a:p>
            <a:endParaRPr lang="es-ES" b="1" dirty="0">
              <a:solidFill>
                <a:schemeClr val="tx1">
                  <a:lumMod val="25000"/>
                </a:schemeClr>
              </a:solidFill>
            </a:endParaRPr>
          </a:p>
          <a:p>
            <a:pPr algn="r"/>
            <a:r>
              <a:rPr lang="es-ES" b="1" dirty="0">
                <a:solidFill>
                  <a:schemeClr val="tx1">
                    <a:lumMod val="25000"/>
                  </a:schemeClr>
                </a:solidFill>
              </a:rPr>
              <a:t>Esperamos que sea de vuestro agrado</a:t>
            </a:r>
          </a:p>
          <a:p>
            <a:pPr algn="r"/>
            <a:r>
              <a:rPr lang="es-ES" b="1" dirty="0">
                <a:solidFill>
                  <a:schemeClr val="tx1">
                    <a:lumMod val="25000"/>
                  </a:schemeClr>
                </a:solidFill>
              </a:rPr>
              <a:t>Os esperamos!</a:t>
            </a:r>
          </a:p>
          <a:p>
            <a:endParaRPr lang="es-ES" sz="1600" dirty="0">
              <a:solidFill>
                <a:schemeClr val="accent6">
                  <a:lumMod val="25000"/>
                </a:schemeClr>
              </a:solidFill>
              <a:ea typeface="Calibri"/>
              <a:cs typeface="Aharoni" panose="02010803020104030203" pitchFamily="2" charset="-79"/>
            </a:endParaRPr>
          </a:p>
        </p:txBody>
      </p:sp>
      <p:pic>
        <p:nvPicPr>
          <p:cNvPr id="5" name="Picture 2" descr="https://apaloreto.es/attachments/Logo/apa_CMNSloreto_logo_1.png?template=gene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3" y="4245623"/>
            <a:ext cx="1293980" cy="1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Actividades extraescolares infantil:</a:t>
            </a:r>
            <a:endParaRPr lang="es-ES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95867"/>
              </p:ext>
            </p:extLst>
          </p:nvPr>
        </p:nvGraphicFramePr>
        <p:xfrm>
          <a:off x="683568" y="2060848"/>
          <a:ext cx="7560838" cy="30091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78300">
                  <a:extLst>
                    <a:ext uri="{9D8B030D-6E8A-4147-A177-3AD203B41FA5}">
                      <a16:colId xmlns:a16="http://schemas.microsoft.com/office/drawing/2014/main" val="706435603"/>
                    </a:ext>
                  </a:extLst>
                </a:gridCol>
                <a:gridCol w="1022333">
                  <a:extLst>
                    <a:ext uri="{9D8B030D-6E8A-4147-A177-3AD203B41FA5}">
                      <a16:colId xmlns:a16="http://schemas.microsoft.com/office/drawing/2014/main" val="1138082051"/>
                    </a:ext>
                  </a:extLst>
                </a:gridCol>
                <a:gridCol w="1222934">
                  <a:extLst>
                    <a:ext uri="{9D8B030D-6E8A-4147-A177-3AD203B41FA5}">
                      <a16:colId xmlns:a16="http://schemas.microsoft.com/office/drawing/2014/main" val="2936920484"/>
                    </a:ext>
                  </a:extLst>
                </a:gridCol>
                <a:gridCol w="1118637">
                  <a:extLst>
                    <a:ext uri="{9D8B030D-6E8A-4147-A177-3AD203B41FA5}">
                      <a16:colId xmlns:a16="http://schemas.microsoft.com/office/drawing/2014/main" val="526474355"/>
                    </a:ext>
                  </a:extLst>
                </a:gridCol>
                <a:gridCol w="1118634">
                  <a:extLst>
                    <a:ext uri="{9D8B030D-6E8A-4147-A177-3AD203B41FA5}">
                      <a16:colId xmlns:a16="http://schemas.microsoft.com/office/drawing/2014/main" val="3617710639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Lunes</a:t>
                      </a:r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Martes</a:t>
                      </a:r>
                      <a:endParaRPr lang="es-E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Miércoles</a:t>
                      </a:r>
                      <a:endParaRPr lang="es-E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Jueves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7923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Multideporte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12913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Psicomotricidad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3908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Judo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41930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Gimnasia</a:t>
                      </a:r>
                      <a:r>
                        <a:rPr lang="es-ES" baseline="0" dirty="0" smtClean="0"/>
                        <a:t> rítmica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11247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Ballet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30142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Baile moderno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037528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Pintura creativa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409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716016" y="5589240"/>
            <a:ext cx="3941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r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meses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octubre a mayo. horario de 15:30 a 16:30</a:t>
            </a: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88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Actividades extraescolares  Ed. </a:t>
            </a:r>
            <a:r>
              <a:rPr lang="es-ES" dirty="0">
                <a:latin typeface="Cooper Black" panose="0208090404030B020404" pitchFamily="18" charset="0"/>
                <a:cs typeface="Aharoni" panose="02010803020104030203" pitchFamily="2" charset="-79"/>
              </a:rPr>
              <a:t>P</a:t>
            </a:r>
            <a:r>
              <a:rPr lang="es-ES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rimaria y Secundaria:</a:t>
            </a:r>
            <a:endParaRPr lang="es-ES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04031"/>
              </p:ext>
            </p:extLst>
          </p:nvPr>
        </p:nvGraphicFramePr>
        <p:xfrm>
          <a:off x="683568" y="2060848"/>
          <a:ext cx="7560838" cy="41064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78300">
                  <a:extLst>
                    <a:ext uri="{9D8B030D-6E8A-4147-A177-3AD203B41FA5}">
                      <a16:colId xmlns:a16="http://schemas.microsoft.com/office/drawing/2014/main" val="706435603"/>
                    </a:ext>
                  </a:extLst>
                </a:gridCol>
                <a:gridCol w="1022333">
                  <a:extLst>
                    <a:ext uri="{9D8B030D-6E8A-4147-A177-3AD203B41FA5}">
                      <a16:colId xmlns:a16="http://schemas.microsoft.com/office/drawing/2014/main" val="1138082051"/>
                    </a:ext>
                  </a:extLst>
                </a:gridCol>
                <a:gridCol w="1222934">
                  <a:extLst>
                    <a:ext uri="{9D8B030D-6E8A-4147-A177-3AD203B41FA5}">
                      <a16:colId xmlns:a16="http://schemas.microsoft.com/office/drawing/2014/main" val="2936920484"/>
                    </a:ext>
                  </a:extLst>
                </a:gridCol>
                <a:gridCol w="1118637">
                  <a:extLst>
                    <a:ext uri="{9D8B030D-6E8A-4147-A177-3AD203B41FA5}">
                      <a16:colId xmlns:a16="http://schemas.microsoft.com/office/drawing/2014/main" val="526474355"/>
                    </a:ext>
                  </a:extLst>
                </a:gridCol>
                <a:gridCol w="1118634">
                  <a:extLst>
                    <a:ext uri="{9D8B030D-6E8A-4147-A177-3AD203B41FA5}">
                      <a16:colId xmlns:a16="http://schemas.microsoft.com/office/drawing/2014/main" val="3617710639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Lunes</a:t>
                      </a:r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Martes</a:t>
                      </a:r>
                      <a:endParaRPr lang="es-E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Miércoles</a:t>
                      </a:r>
                      <a:endParaRPr lang="es-E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Jueves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7923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s-ES" dirty="0" smtClean="0"/>
                        <a:t>Tenis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12913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Judo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41930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Gimnasia</a:t>
                      </a:r>
                      <a:r>
                        <a:rPr lang="es-ES" baseline="0" dirty="0" smtClean="0"/>
                        <a:t> rítmica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11247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Ballet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30142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Baile moderno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037528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Patinaje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40999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Fútbol</a:t>
                      </a:r>
                      <a:r>
                        <a:rPr lang="es-ES" baseline="0" dirty="0" smtClean="0"/>
                        <a:t> Sala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12950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Baloncesto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14485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Teatro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52595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Magia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68633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827930" y="6133507"/>
            <a:ext cx="3941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r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meses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octubre a mayo. horario de 15:30 a 16:30</a:t>
            </a: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143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Actividades extraescolares Bachillerato:</a:t>
            </a:r>
            <a:endParaRPr lang="es-ES" dirty="0"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031120"/>
              </p:ext>
            </p:extLst>
          </p:nvPr>
        </p:nvGraphicFramePr>
        <p:xfrm>
          <a:off x="683568" y="2060848"/>
          <a:ext cx="7560838" cy="15460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78300">
                  <a:extLst>
                    <a:ext uri="{9D8B030D-6E8A-4147-A177-3AD203B41FA5}">
                      <a16:colId xmlns:a16="http://schemas.microsoft.com/office/drawing/2014/main" val="706435603"/>
                    </a:ext>
                  </a:extLst>
                </a:gridCol>
                <a:gridCol w="1022333">
                  <a:extLst>
                    <a:ext uri="{9D8B030D-6E8A-4147-A177-3AD203B41FA5}">
                      <a16:colId xmlns:a16="http://schemas.microsoft.com/office/drawing/2014/main" val="1138082051"/>
                    </a:ext>
                  </a:extLst>
                </a:gridCol>
                <a:gridCol w="1222934">
                  <a:extLst>
                    <a:ext uri="{9D8B030D-6E8A-4147-A177-3AD203B41FA5}">
                      <a16:colId xmlns:a16="http://schemas.microsoft.com/office/drawing/2014/main" val="2936920484"/>
                    </a:ext>
                  </a:extLst>
                </a:gridCol>
                <a:gridCol w="1118637">
                  <a:extLst>
                    <a:ext uri="{9D8B030D-6E8A-4147-A177-3AD203B41FA5}">
                      <a16:colId xmlns:a16="http://schemas.microsoft.com/office/drawing/2014/main" val="526474355"/>
                    </a:ext>
                  </a:extLst>
                </a:gridCol>
                <a:gridCol w="1118634">
                  <a:extLst>
                    <a:ext uri="{9D8B030D-6E8A-4147-A177-3AD203B41FA5}">
                      <a16:colId xmlns:a16="http://schemas.microsoft.com/office/drawing/2014/main" val="3617710639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Lunes</a:t>
                      </a:r>
                      <a:endParaRPr kumimoji="0" lang="es-E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Martes</a:t>
                      </a:r>
                      <a:endParaRPr lang="es-E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Miércoles</a:t>
                      </a:r>
                      <a:endParaRPr lang="es-E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Jueves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79235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s-ES" dirty="0" smtClean="0"/>
                        <a:t>Baloncesto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ES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12913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Fútbol</a:t>
                      </a:r>
                      <a:r>
                        <a:rPr lang="es-ES" baseline="0" dirty="0" smtClean="0"/>
                        <a:t> Sala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3908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r>
                        <a:rPr lang="es-ES" dirty="0" smtClean="0"/>
                        <a:t>Baile</a:t>
                      </a:r>
                      <a:r>
                        <a:rPr lang="es-ES" baseline="0" dirty="0" smtClean="0"/>
                        <a:t> Moderno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s-E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4193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716016" y="5589240"/>
            <a:ext cx="3941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r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meses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octubre a mayo. horario de 15:30 a 16:30</a:t>
            </a: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6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50405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Precios:</a:t>
            </a:r>
            <a:endParaRPr lang="es-ES" sz="3200" b="1" dirty="0">
              <a:solidFill>
                <a:srgbClr val="0070C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54906"/>
              </p:ext>
            </p:extLst>
          </p:nvPr>
        </p:nvGraphicFramePr>
        <p:xfrm>
          <a:off x="1403648" y="1052736"/>
          <a:ext cx="6408712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Precios/mes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67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Madrugadores</a:t>
                      </a:r>
                      <a:b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horario desde las 7:00 a las 9:00 horas</a:t>
                      </a:r>
                      <a:b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*franja horaria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1/2h; 30€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1h; 45€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1,1/2h; 55€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2h; 60€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150509"/>
              </p:ext>
            </p:extLst>
          </p:nvPr>
        </p:nvGraphicFramePr>
        <p:xfrm>
          <a:off x="1402015" y="3068960"/>
          <a:ext cx="6410345" cy="1988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Precios/mes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55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Ludoteca </a:t>
                      </a: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horario desde las </a:t>
                      </a:r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15:30 </a:t>
                      </a: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 las </a:t>
                      </a:r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18:00 </a:t>
                      </a: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horas</a:t>
                      </a:r>
                      <a:b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*franja horaria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1/2h; 30€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1h; 45€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1,1/2h; 55€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2h; 60€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08">
                <a:tc vMerge="1">
                  <a:txBody>
                    <a:bodyPr/>
                    <a:lstStyle/>
                    <a:p>
                      <a:pPr algn="ctr" fontAlgn="t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2h, ½ h; 65€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253933"/>
              </p:ext>
            </p:extLst>
          </p:nvPr>
        </p:nvGraphicFramePr>
        <p:xfrm>
          <a:off x="1416586" y="5183837"/>
          <a:ext cx="6395773" cy="109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3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Actividad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  <a:effectLst/>
                        </a:rPr>
                        <a:t>Precios/mes</a:t>
                      </a:r>
                      <a:endParaRPr lang="es-ES" sz="1400" b="1" i="0" u="none" strike="noStrike" dirty="0">
                        <a:solidFill>
                          <a:schemeClr val="accent6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Todas</a:t>
                      </a:r>
                      <a:r>
                        <a:rPr lang="es-ES" sz="140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las actividades extraescolares</a:t>
                      </a:r>
                      <a: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35€</a:t>
                      </a:r>
                    </a:p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40€ con competición</a:t>
                      </a:r>
                    </a:p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517104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Actividades  </a:t>
            </a: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para los más madrugadores y ludoteca de tardes</a:t>
            </a:r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,</a:t>
            </a: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/>
            </a:r>
            <a:b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</a:b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de lunes a viernes:</a:t>
            </a:r>
            <a:endParaRPr lang="es-ES" sz="3600" b="1" dirty="0">
              <a:solidFill>
                <a:srgbClr val="0070C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924944"/>
            <a:ext cx="7725544" cy="273630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Madrugadores: para todas las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edades</a:t>
            </a:r>
            <a:endParaRPr lang="es-ES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Ludoteca 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tarde</a:t>
            </a:r>
          </a:p>
          <a:p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76056" y="5949280"/>
            <a:ext cx="3471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 algn="r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*meses de septiembre a junio</a:t>
            </a:r>
          </a:p>
        </p:txBody>
      </p:sp>
    </p:spTree>
    <p:extLst>
      <p:ext uri="{BB962C8B-B14F-4D97-AF65-F5344CB8AC3E}">
        <p14:creationId xmlns:p14="http://schemas.microsoft.com/office/powerpoint/2010/main" val="11716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043608" y="2322802"/>
            <a:ext cx="77840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Madrugadores (lunes a viernes mañana 07:00 a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09:00) y Ludoteca de tardes (15:30 a 18:00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: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podrán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 en el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polideportivo o en aula haciendo talleres, jugando 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juegos de mesa, haciendo tareas o relacionándose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otros compañeros de diferentes clases.  La programación se enviará a las familias.</a:t>
            </a:r>
          </a:p>
          <a:p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 para infantil, primaria, secundaria y bachillerato.</a:t>
            </a:r>
            <a:endParaRPr lang="es-ES" dirty="0"/>
          </a:p>
        </p:txBody>
      </p:sp>
      <p:sp>
        <p:nvSpPr>
          <p:cNvPr id="2" name="AutoShape 2" descr="Foto gratuita vista frontal niña feliz señalando el relo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3 CuadroTexto"/>
          <p:cNvSpPr txBox="1"/>
          <p:nvPr/>
        </p:nvSpPr>
        <p:spPr>
          <a:xfrm>
            <a:off x="971600" y="486915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46632" y="2897920"/>
            <a:ext cx="6934896" cy="5034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solidFill>
                <a:srgbClr val="0070C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601" y="943294"/>
            <a:ext cx="49489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Madrugadores y ludoteca:</a:t>
            </a:r>
            <a:endParaRPr lang="es-ES" sz="2300" b="1" dirty="0">
              <a:solidFill>
                <a:srgbClr val="0070C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  <p:sp>
        <p:nvSpPr>
          <p:cNvPr id="6" name="AutoShape 2" descr="Foto gratuita niños de vista frontal jugando juntos en el jardín de la infancia"/>
          <p:cNvSpPr>
            <a:spLocks noChangeAspect="1" noChangeArrowheads="1"/>
          </p:cNvSpPr>
          <p:nvPr/>
        </p:nvSpPr>
        <p:spPr bwMode="auto">
          <a:xfrm>
            <a:off x="307975" y="-1020887"/>
            <a:ext cx="304800" cy="1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44577"/>
          <a:stretch/>
        </p:blipFill>
        <p:spPr>
          <a:xfrm>
            <a:off x="2294440" y="3933277"/>
            <a:ext cx="5282400" cy="19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79296" cy="989856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Actividades </a:t>
            </a: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 Extraescolares Deportivas</a:t>
            </a:r>
            <a:b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</a:br>
            <a:r>
              <a:rPr lang="es-ES" sz="3600" b="1" dirty="0" smtClean="0">
                <a:solidFill>
                  <a:srgbClr val="0070C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Tardes de lunes a jueves  15:30 a 16:30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167936" cy="3605032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Multideporte</a:t>
            </a: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Psicomotricidad</a:t>
            </a:r>
            <a:endParaRPr lang="es-ES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Judo *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Gimnasia rítmica*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Patinaje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Tenis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Baloncesto*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Fútbol sala* </a:t>
            </a:r>
          </a:p>
          <a:p>
            <a:pPr marL="109728" indent="0" algn="r">
              <a:buNone/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Posibilidad de competición los sábados</a:t>
            </a:r>
            <a:endParaRPr lang="es-ES" sz="2000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80928"/>
            <a:ext cx="1858516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4">
      <a:dk1>
        <a:srgbClr val="EAEEF4"/>
      </a:dk1>
      <a:lt1>
        <a:srgbClr val="5B80AC"/>
      </a:lt1>
      <a:dk2>
        <a:srgbClr val="EAEEF4"/>
      </a:dk2>
      <a:lt2>
        <a:srgbClr val="7E9BBE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E5EBF2"/>
      </a:accent6>
      <a:hlink>
        <a:srgbClr val="8E58B6"/>
      </a:hlink>
      <a:folHlink>
        <a:srgbClr val="7F6F6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4">
    <a:dk1>
      <a:srgbClr val="EAEEF4"/>
    </a:dk1>
    <a:lt1>
      <a:srgbClr val="5B80AC"/>
    </a:lt1>
    <a:dk2>
      <a:srgbClr val="EAEEF4"/>
    </a:dk2>
    <a:lt2>
      <a:srgbClr val="7E9BBE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E5EBF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ersonalizado 4">
    <a:dk1>
      <a:srgbClr val="EAEEF4"/>
    </a:dk1>
    <a:lt1>
      <a:srgbClr val="5B80AC"/>
    </a:lt1>
    <a:dk2>
      <a:srgbClr val="EAEEF4"/>
    </a:dk2>
    <a:lt2>
      <a:srgbClr val="7E9BBE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E5EBF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1469</Words>
  <Application>Microsoft Office PowerPoint</Application>
  <PresentationFormat>Presentación en pantalla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Aharoni</vt:lpstr>
      <vt:lpstr>Arial</vt:lpstr>
      <vt:lpstr>Berlin Sans FB Demi</vt:lpstr>
      <vt:lpstr>Calibri</vt:lpstr>
      <vt:lpstr>Cooper Black</vt:lpstr>
      <vt:lpstr>Franklin Gothic Medium</vt:lpstr>
      <vt:lpstr>Georgia</vt:lpstr>
      <vt:lpstr>Times New Roman</vt:lpstr>
      <vt:lpstr>Trebuchet MS</vt:lpstr>
      <vt:lpstr>Wingdings 2</vt:lpstr>
      <vt:lpstr>Urbano</vt:lpstr>
      <vt:lpstr>Presentación de PowerPoint</vt:lpstr>
      <vt:lpstr>Presentación de PowerPoint</vt:lpstr>
      <vt:lpstr>Actividades extraescolares infantil:</vt:lpstr>
      <vt:lpstr>Actividades extraescolares  Ed. Primaria y Secundaria:</vt:lpstr>
      <vt:lpstr>Actividades extraescolares Bachillerato:</vt:lpstr>
      <vt:lpstr>Precios:</vt:lpstr>
      <vt:lpstr>Actividades  para los más madrugadores y ludoteca de tardes, de lunes a viernes:</vt:lpstr>
      <vt:lpstr>Presentación de PowerPoint</vt:lpstr>
      <vt:lpstr>Actividades  Extraescolares Deportivas Tardes de lunes a jueves  15:30 a 16:30 </vt:lpstr>
      <vt:lpstr>Presentación de PowerPoint</vt:lpstr>
      <vt:lpstr>Presentación de PowerPoint</vt:lpstr>
      <vt:lpstr>Presentación de PowerPoint</vt:lpstr>
      <vt:lpstr>Actividades  artísticas:   </vt:lpstr>
      <vt:lpstr>Presentación de PowerPoint</vt:lpstr>
      <vt:lpstr>Presentación de PowerPoint</vt:lpstr>
    </vt:vector>
  </TitlesOfParts>
  <Company>ofiwex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Coleigo Loreto</dc:creator>
  <cp:lastModifiedBy>Alicia Suarez</cp:lastModifiedBy>
  <cp:revision>129</cp:revision>
  <dcterms:created xsi:type="dcterms:W3CDTF">2022-06-21T16:36:41Z</dcterms:created>
  <dcterms:modified xsi:type="dcterms:W3CDTF">2023-06-09T04:19:49Z</dcterms:modified>
</cp:coreProperties>
</file>